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6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559" autoAdjust="0"/>
    <p:restoredTop sz="83617" autoAdjust="0"/>
  </p:normalViewPr>
  <p:slideViewPr>
    <p:cSldViewPr snapToGrid="0">
      <p:cViewPr varScale="1">
        <p:scale>
          <a:sx n="76" d="100"/>
          <a:sy n="76" d="100"/>
        </p:scale>
        <p:origin x="-136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2.5669824266890497E-2"/>
          <c:y val="2.589453860640302E-2"/>
          <c:w val="0.92451232803974026"/>
          <c:h val="0.76483032311639021"/>
        </c:manualLayout>
      </c:layout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C3G</c:v>
                </c:pt>
              </c:strCache>
            </c:strRef>
          </c:tx>
          <c:marker>
            <c:symbol val="diamond"/>
            <c:size val="5"/>
          </c:marker>
          <c:dLbls>
            <c:dLbl>
              <c:idx val="0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4"/>
              <c:layout>
                <c:manualLayout>
                  <c:x val="-2.7972027972027979E-2"/>
                  <c:y val="-4.1982507288629747E-2"/>
                </c:manualLayout>
              </c:layout>
              <c:tx>
                <c:rich>
                  <a:bodyPr/>
                  <a:lstStyle/>
                  <a:p>
                    <a:pPr>
                      <a:defRPr sz="1189"/>
                    </a:pPr>
                    <a:r>
                      <a:rPr lang="en-US"/>
                      <a:t>8%</a:t>
                    </a:r>
                  </a:p>
                </c:rich>
              </c:tx>
              <c:spPr/>
              <c:dLblPos val="r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50E-4B8E-99B1-3738C01BFE96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2"/>
              <c:layout>
                <c:manualLayout>
                  <c:x val="-3.0769230769230778E-2"/>
                  <c:y val="3.7317784256559773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0E-4B8E-99B1-3738C01BFE96}"/>
                </c:ext>
              </c:extLst>
            </c:dLbl>
            <c:dLbl>
              <c:idx val="13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4"/>
              <c:layout>
                <c:manualLayout>
                  <c:x val="-2.0979020979020987E-2"/>
                  <c:y val="4.1982507288629747E-2"/>
                </c:manualLayout>
              </c:layout>
              <c:tx>
                <c:rich>
                  <a:bodyPr/>
                  <a:lstStyle/>
                  <a:p>
                    <a:pPr>
                      <a:defRPr sz="1189"/>
                    </a:pPr>
                    <a:r>
                      <a:rPr lang="en-US"/>
                      <a:t>18%</a:t>
                    </a:r>
                  </a:p>
                </c:rich>
              </c:tx>
              <c:spPr/>
              <c:dLblPos val="r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F50E-4B8E-99B1-3738C01BFE96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6"/>
              <c:layout>
                <c:manualLayout>
                  <c:x val="4.4365572315882883E-3"/>
                  <c:y val="-2.120141342756193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8C-4828-8519-EFB5F0883AED}"/>
                </c:ext>
              </c:extLst>
            </c:dLbl>
            <c:dLbl>
              <c:idx val="18"/>
              <c:layout>
                <c:manualLayout>
                  <c:x val="-7.0472155674436701E-3"/>
                  <c:y val="2.5867136978248093E-2"/>
                </c:manualLayout>
              </c:layout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0E-4B8E-99B1-3738C01BFE96}"/>
                </c:ext>
              </c:extLst>
            </c:dLbl>
            <c:spPr>
              <a:noFill/>
              <a:ln w="25359">
                <a:noFill/>
              </a:ln>
            </c:spPr>
            <c:txPr>
              <a:bodyPr/>
              <a:lstStyle/>
              <a:p>
                <a:pPr>
                  <a:defRPr sz="1189"/>
                </a:pPr>
                <a:endParaRPr lang="fr-F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Feuil1!$A$2:$A$21</c:f>
              <c:numCache>
                <c:formatCode>General</c:formatCode>
                <c:ptCount val="2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 formatCode="0">
                  <c:v>2018</c:v>
                </c:pt>
                <c:pt idx="15" formatCode="0">
                  <c:v>2019</c:v>
                </c:pt>
                <c:pt idx="16" formatCode="0">
                  <c:v>2020</c:v>
                </c:pt>
                <c:pt idx="17" formatCode="0">
                  <c:v>2021</c:v>
                </c:pt>
                <c:pt idx="18" formatCode="0">
                  <c:v>2022</c:v>
                </c:pt>
                <c:pt idx="19" formatCode="0">
                  <c:v>2023</c:v>
                </c:pt>
              </c:numCache>
            </c:numRef>
          </c:cat>
          <c:val>
            <c:numRef>
              <c:f>Feuil1!$B$2:$B$21</c:f>
              <c:numCache>
                <c:formatCode>0.0%</c:formatCode>
                <c:ptCount val="20"/>
                <c:pt idx="0">
                  <c:v>5.4000000000000006E-2</c:v>
                </c:pt>
                <c:pt idx="1">
                  <c:v>5.800000000000001E-2</c:v>
                </c:pt>
                <c:pt idx="2">
                  <c:v>7.6000000000000012E-2</c:v>
                </c:pt>
                <c:pt idx="3">
                  <c:v>6.5000000000000016E-2</c:v>
                </c:pt>
                <c:pt idx="4" formatCode="0%">
                  <c:v>8.0000000000000016E-2</c:v>
                </c:pt>
                <c:pt idx="5">
                  <c:v>7.9000000000000015E-2</c:v>
                </c:pt>
                <c:pt idx="6">
                  <c:v>9.2000000000000026E-2</c:v>
                </c:pt>
                <c:pt idx="7">
                  <c:v>6.2000000000000013E-2</c:v>
                </c:pt>
                <c:pt idx="8">
                  <c:v>0.11799999999999999</c:v>
                </c:pt>
                <c:pt idx="9">
                  <c:v>0.15100000000000002</c:v>
                </c:pt>
                <c:pt idx="10">
                  <c:v>0.17300000000000001</c:v>
                </c:pt>
                <c:pt idx="11">
                  <c:v>0.21900000000000003</c:v>
                </c:pt>
                <c:pt idx="12">
                  <c:v>0.20400000000000001</c:v>
                </c:pt>
                <c:pt idx="13">
                  <c:v>0.19700000000000004</c:v>
                </c:pt>
                <c:pt idx="14" formatCode="0%">
                  <c:v>0.18000000000000002</c:v>
                </c:pt>
                <c:pt idx="15">
                  <c:v>0.18800000000000003</c:v>
                </c:pt>
                <c:pt idx="16">
                  <c:v>0.16500000000000004</c:v>
                </c:pt>
                <c:pt idx="17">
                  <c:v>0.15400000000000003</c:v>
                </c:pt>
                <c:pt idx="18">
                  <c:v>0.13800000000000001</c:v>
                </c:pt>
                <c:pt idx="19">
                  <c:v>0.15600000000000003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F50E-4B8E-99B1-3738C01BFE9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Ciprofloxacine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1.6783216783216783E-2"/>
                  <c:y val="-5.1311953352769689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0E-4B8E-99B1-3738C01BFE96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2"/>
              <c:layout>
                <c:manualLayout>
                  <c:x val="-8.3916083916083951E-3"/>
                  <c:y val="-2.7988338192419835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0E-4B8E-99B1-3738C01BFE96}"/>
                </c:ext>
              </c:extLst>
            </c:dLbl>
            <c:dLbl>
              <c:idx val="3"/>
              <c:layout>
                <c:manualLayout>
                  <c:x val="-8.3916083916083951E-3"/>
                  <c:y val="5.1311953352769689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0E-4B8E-99B1-3738C01BFE96}"/>
                </c:ext>
              </c:extLst>
            </c:dLbl>
            <c:dLbl>
              <c:idx val="4"/>
              <c:layout>
                <c:manualLayout>
                  <c:x val="-1.3986013986013988E-2"/>
                  <c:y val="-2.5655976676384848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0E-4B8E-99B1-3738C01BFE96}"/>
                </c:ext>
              </c:extLst>
            </c:dLbl>
            <c:dLbl>
              <c:idx val="5"/>
              <c:layout>
                <c:manualLayout>
                  <c:x val="-2.7972027972027473E-3"/>
                  <c:y val="2.7988338192419835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0E-4B8E-99B1-3738C01BFE96}"/>
                </c:ext>
              </c:extLst>
            </c:dLbl>
            <c:dLbl>
              <c:idx val="6"/>
              <c:layout>
                <c:manualLayout>
                  <c:x val="-1.6783216783216783E-2"/>
                  <c:y val="-3.9650145772594764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0E-4B8E-99B1-3738C01BFE96}"/>
                </c:ext>
              </c:extLst>
            </c:dLbl>
            <c:dLbl>
              <c:idx val="7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8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1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2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3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4"/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</c:dLbl>
            <c:dLbl>
              <c:idx val="15"/>
              <c:layout>
                <c:manualLayout>
                  <c:x val="-6.9930069930069939E-3"/>
                  <c:y val="2.5655976676384848E-2"/>
                </c:manualLayout>
              </c:layout>
              <c:spPr/>
              <c:txPr>
                <a:bodyPr/>
                <a:lstStyle/>
                <a:p>
                  <a:pPr>
                    <a:defRPr sz="1189"/>
                  </a:pPr>
                  <a:endParaRPr lang="fr-FR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F50E-4B8E-99B1-3738C01BFE96}"/>
                </c:ext>
              </c:extLst>
            </c:dLbl>
            <c:dLbl>
              <c:idx val="18"/>
              <c:layout>
                <c:manualLayout>
                  <c:x val="-7.0472155674436701E-3"/>
                  <c:y val="2.5867136978248093E-2"/>
                </c:manualLayout>
              </c:layout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50E-4B8E-99B1-3738C01BFE96}"/>
                </c:ext>
              </c:extLst>
            </c:dLbl>
            <c:spPr>
              <a:noFill/>
              <a:ln w="25359">
                <a:noFill/>
              </a:ln>
            </c:spPr>
            <c:txPr>
              <a:bodyPr/>
              <a:lstStyle/>
              <a:p>
                <a:pPr>
                  <a:defRPr sz="1189"/>
                </a:pPr>
                <a:endParaRPr lang="fr-F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Feuil1!$A$2:$A$21</c:f>
              <c:numCache>
                <c:formatCode>General</c:formatCode>
                <c:ptCount val="2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 formatCode="0">
                  <c:v>2018</c:v>
                </c:pt>
                <c:pt idx="15" formatCode="0">
                  <c:v>2019</c:v>
                </c:pt>
                <c:pt idx="16" formatCode="0">
                  <c:v>2020</c:v>
                </c:pt>
                <c:pt idx="17" formatCode="0">
                  <c:v>2021</c:v>
                </c:pt>
                <c:pt idx="18" formatCode="0">
                  <c:v>2022</c:v>
                </c:pt>
                <c:pt idx="19" formatCode="0">
                  <c:v>2023</c:v>
                </c:pt>
              </c:numCache>
            </c:numRef>
          </c:cat>
          <c:val>
            <c:numRef>
              <c:f>Feuil1!$C$2:$C$21</c:f>
              <c:numCache>
                <c:formatCode>0.0%</c:formatCode>
                <c:ptCount val="20"/>
                <c:pt idx="0">
                  <c:v>0.14100000000000001</c:v>
                </c:pt>
                <c:pt idx="1">
                  <c:v>0.14500000000000002</c:v>
                </c:pt>
                <c:pt idx="2">
                  <c:v>0.16900000000000004</c:v>
                </c:pt>
                <c:pt idx="3">
                  <c:v>0.16500000000000004</c:v>
                </c:pt>
                <c:pt idx="4">
                  <c:v>0.17800000000000002</c:v>
                </c:pt>
                <c:pt idx="5">
                  <c:v>0.16500000000000004</c:v>
                </c:pt>
                <c:pt idx="6">
                  <c:v>0.17400000000000002</c:v>
                </c:pt>
                <c:pt idx="7">
                  <c:v>0.16700000000000004</c:v>
                </c:pt>
                <c:pt idx="8">
                  <c:v>0.21400000000000002</c:v>
                </c:pt>
                <c:pt idx="9">
                  <c:v>0.23100000000000001</c:v>
                </c:pt>
                <c:pt idx="10">
                  <c:v>0.3610000000000001</c:v>
                </c:pt>
                <c:pt idx="11">
                  <c:v>0.28700000000000003</c:v>
                </c:pt>
                <c:pt idx="12">
                  <c:v>0.26600000000000001</c:v>
                </c:pt>
                <c:pt idx="13">
                  <c:v>0.25600000000000001</c:v>
                </c:pt>
                <c:pt idx="14">
                  <c:v>0.26700000000000002</c:v>
                </c:pt>
                <c:pt idx="15">
                  <c:v>0.24300000000000002</c:v>
                </c:pt>
                <c:pt idx="16">
                  <c:v>0.26700000000000002</c:v>
                </c:pt>
                <c:pt idx="17">
                  <c:v>0.24300000000000002</c:v>
                </c:pt>
                <c:pt idx="18" formatCode="0%">
                  <c:v>0.21000000000000002</c:v>
                </c:pt>
                <c:pt idx="19">
                  <c:v>0.22700000000000004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F50E-4B8E-99B1-3738C01BFE96}"/>
            </c:ext>
          </c:extLst>
        </c:ser>
        <c:dLbls/>
        <c:marker val="1"/>
        <c:axId val="100955264"/>
        <c:axId val="100957184"/>
      </c:lineChart>
      <c:catAx>
        <c:axId val="100955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Années</a:t>
                </a:r>
              </a:p>
            </c:rich>
          </c:tx>
          <c:layout>
            <c:manualLayout>
              <c:xMode val="edge"/>
              <c:yMode val="edge"/>
              <c:x val="0.94617914608500031"/>
              <c:y val="0.94825983324522611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2378"/>
            </a:pPr>
            <a:endParaRPr lang="fr-FR"/>
          </a:p>
        </c:txPr>
        <c:crossAx val="100957184"/>
        <c:crosses val="autoZero"/>
        <c:auto val="1"/>
        <c:lblAlgn val="ctr"/>
        <c:lblOffset val="100"/>
      </c:catAx>
      <c:valAx>
        <c:axId val="100957184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% de résistance</a:t>
                </a:r>
              </a:p>
            </c:rich>
          </c:tx>
          <c:layout/>
        </c:title>
        <c:numFmt formatCode="0.0%" sourceLinked="1"/>
        <c:tickLblPos val="nextTo"/>
        <c:crossAx val="100955264"/>
        <c:crosses val="autoZero"/>
        <c:crossBetween val="between"/>
      </c:valAx>
      <c:spPr>
        <a:noFill/>
        <a:ln w="25359">
          <a:noFill/>
        </a:ln>
      </c:spPr>
    </c:plotArea>
    <c:legend>
      <c:legendPos val="r"/>
      <c:layout>
        <c:manualLayout>
          <c:xMode val="edge"/>
          <c:yMode val="edge"/>
          <c:x val="0.26715945089757126"/>
          <c:y val="1.0563380281690142E-2"/>
          <c:w val="0.19957761351636749"/>
          <c:h val="0.23591549295774653"/>
        </c:manualLayout>
      </c:layout>
      <c:txPr>
        <a:bodyPr/>
        <a:lstStyle/>
        <a:p>
          <a:pPr>
            <a:defRPr sz="1585"/>
          </a:pPr>
          <a:endParaRPr lang="fr-FR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DBBA6-67F1-4877-8AAF-D45841133A7B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9E676-DF9C-43C7-930F-1C909227B53E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103434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xmlns="" id="{244570AE-D9E9-B7C1-8D60-C486734212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ce réservé des notes 2">
            <a:extLst>
              <a:ext uri="{FF2B5EF4-FFF2-40B4-BE49-F238E27FC236}">
                <a16:creationId xmlns:a16="http://schemas.microsoft.com/office/drawing/2014/main" xmlns="" id="{51C33252-1C3E-9F0D-47B0-B9FA24CD2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x-none" altLang="x-none" dirty="0"/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xmlns="" id="{AD9D2739-07C9-207F-BE90-369BBEDEB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4411332-8C86-41EC-944B-14E62B83B449}" type="slidenum">
              <a:rPr lang="fr-FR" altLang="x-none" sz="1200" smtClean="0"/>
              <a:pPr/>
              <a:t>2</a:t>
            </a:fld>
            <a:endParaRPr lang="fr-FR" altLang="x-none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99E676-DF9C-43C7-930F-1C909227B53E}" type="slidenum">
              <a:rPr lang="x-none" smtClean="0"/>
              <a:pPr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37551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>
            <a:extLst>
              <a:ext uri="{FF2B5EF4-FFF2-40B4-BE49-F238E27FC236}">
                <a16:creationId xmlns:a16="http://schemas.microsoft.com/office/drawing/2014/main" xmlns="" id="{B765678F-A598-749C-631A-7EAB1BBDA5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Espace réservé des notes 2">
            <a:extLst>
              <a:ext uri="{FF2B5EF4-FFF2-40B4-BE49-F238E27FC236}">
                <a16:creationId xmlns:a16="http://schemas.microsoft.com/office/drawing/2014/main" xmlns="" id="{57D24AA0-C24D-D932-5F96-6CBF01F78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x-none" altLang="x-none" dirty="0"/>
          </a:p>
        </p:txBody>
      </p:sp>
      <p:sp>
        <p:nvSpPr>
          <p:cNvPr id="28676" name="Espace réservé du numéro de diapositive 3">
            <a:extLst>
              <a:ext uri="{FF2B5EF4-FFF2-40B4-BE49-F238E27FC236}">
                <a16:creationId xmlns:a16="http://schemas.microsoft.com/office/drawing/2014/main" xmlns="" id="{65B371BA-C022-6870-E54D-425F7C17E9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91DD65A-108E-456E-8738-D90F0075DC00}" type="slidenum">
              <a:rPr lang="fr-FR" altLang="x-none" sz="1200" smtClean="0"/>
              <a:pPr/>
              <a:t>5</a:t>
            </a:fld>
            <a:endParaRPr lang="fr-FR" altLang="x-non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F3C2914-A30F-C12C-F448-6958C52D9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940D1E6E-6F3C-2882-B131-E2D63F4EE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0F3B402-5C35-F382-82EA-E3DD2D2CA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050AE33-50D9-B937-2B5B-F0D95F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82F27DF-E015-055A-5FFF-174763CB0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4470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8814E11-4AF0-4093-5AFA-9A92CF8F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1F39E868-EA2B-0AFB-CA28-BE6DD023C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893703D-61FB-036E-EED4-CE856F10E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AB87536-18E6-C62C-6703-307C1B4B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A5A5198-1B74-E4CA-90B6-318C5448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876282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45FC2ABC-39DF-3112-1DA5-DC8077F313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19EC0597-A99D-FA7E-6B8C-6527A160C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EC902C7-B33B-3978-06F8-9D01A15ED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4D7D820-33BC-6157-518B-03AB8F06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2359BB4-8914-0C2C-20EA-C4DA5291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02262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10996E0-0D8C-F92F-0AE7-CE12342F1F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3E926B5-D68D-3846-FC4D-4AA912FC6F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4F58761-35AE-5BC3-1A9D-C38BC8D1B0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E27EE-F786-4AC5-9FC7-1A83705B709A}" type="slidenum">
              <a:rPr lang="fr-FR" altLang="x-none"/>
              <a:pPr>
                <a:defRPr/>
              </a:pPr>
              <a:t>‹N°›</a:t>
            </a:fld>
            <a:endParaRPr lang="fr-FR" altLang="x-none"/>
          </a:p>
        </p:txBody>
      </p:sp>
    </p:spTree>
    <p:extLst>
      <p:ext uri="{BB962C8B-B14F-4D97-AF65-F5344CB8AC3E}">
        <p14:creationId xmlns:p14="http://schemas.microsoft.com/office/powerpoint/2010/main" xmlns="" val="370533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9730F42-C352-DCA8-F8AE-7DF17EBFC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9AE51F8-E109-AB14-95A3-3AE06A81F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8C2A142-A301-1437-1DAF-6B9B7323F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C82744E-ABB4-F936-74E7-659749992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05AE9A71-57FA-55C5-D0C0-C2D1150C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0441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43B03FE-D265-9571-E28B-2B54E1E73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CEAED2C-6C99-4FCD-05A1-2B523BA57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4CF2B19-779B-F25F-C6B8-A65C2940E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35E3397-C375-77EF-70DB-7AA5B9A2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CB97C7E-6355-61B3-F506-A3B1105E3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219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C9BDFAF-D8A0-A11D-569D-5405961A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10425C0-BA20-E2EE-344F-B3192CFE0E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F126930-C235-1603-486C-E50D4ECE0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3CC83489-575D-8ADF-68AC-7DAE4137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0FE9819-2DDE-EAF6-A4A7-14DBD893F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46B8703-B3D1-83AF-F25E-FD407F27F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76333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9CBE006-0F45-9A5B-773C-3017ED1C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93F5726E-E2AB-9DDF-41AB-0E2261B1A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A8697DD-4D58-86E1-91B9-5511341BA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998328C2-489A-D278-D645-BA5958416F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04C76546-9C85-C0CA-E14C-89F91703BE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90FE0522-B414-4D63-06D2-DAA5423C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A7F1D79F-C162-BD61-D294-9C3EF865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CFA28675-091A-A5EB-4C46-4A42A3E9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22156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4CAE7FD-F94D-EB1C-A1E1-7EAFB456E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CDC09FEC-BAF8-5ABA-0787-C1674004B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DFC1BC97-8EA5-17FB-537C-E8C109719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2C52F5AC-0B2C-6B4B-A212-B2E84DD3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7365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385AFE73-E58D-3F68-9DAD-A46F1E7FA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D0742F84-2A91-FE97-8BB9-A570B858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5BBACCFB-2523-DCAD-1D77-B82DE13DC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86312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16B60D2-F873-37EF-1FB1-A1CD9EE09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C14A735-7496-6DC9-EF6F-B0176D57C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ECA642AD-C753-674A-3ABF-4F636953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861CE50F-CB2B-D8AA-0404-D32E1768A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CF1B6EEC-3803-0856-75D4-193AC189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0199FF1-3EF9-AFC8-CA1F-374B7FDFD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5875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99BB973-42D6-B91B-3E85-BE1484650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B877D5AB-917D-B1BA-AEA9-EBF6227CC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CFC5EF83-B026-2957-2643-886DD876C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DD0B3B2A-1A82-EC29-6CEA-6790E168B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9E5D99A4-F146-F895-18A5-B77BA4FD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CE117014-7317-F3AF-8C2D-F235B0842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1238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3039F449-022F-EBF3-57A0-23304437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7925D4DE-5378-4074-8236-7B9C3738D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EE0D200-9569-4119-BD52-22F7CCC5D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1469E-3E65-4C2A-B8B2-3ECFFD119B1F}" type="datetimeFigureOut">
              <a:rPr lang="x-none" smtClean="0"/>
              <a:pPr/>
              <a:t>27/12/2024</a:t>
            </a:fld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605B0AA-FD99-CD6A-B959-8CE6327B2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AAC30D3-9338-EAAE-DE31-69A9E33D3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BA5821-5B3D-499A-BF7F-5FF2A9961490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33790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A848E2ED-7194-0973-B44D-70917610E2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5188" y="3068639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x-none" b="1" i="1" dirty="0"/>
              <a:t>E. coli</a:t>
            </a:r>
            <a:br>
              <a:rPr lang="fr-FR" altLang="x-none" b="1" i="1" dirty="0"/>
            </a:br>
            <a:r>
              <a:rPr lang="fr-FR" altLang="x-none" b="1" dirty="0"/>
              <a:t>(N= </a:t>
            </a:r>
            <a:r>
              <a:rPr lang="fr-FR" altLang="x-none" sz="5300" b="1" dirty="0">
                <a:solidFill>
                  <a:srgbClr val="000000"/>
                </a:solidFill>
              </a:rPr>
              <a:t>9293</a:t>
            </a:r>
            <a:r>
              <a:rPr lang="x-none" altLang="x-none" sz="6600" b="1" dirty="0"/>
              <a:t> </a:t>
            </a:r>
            <a:r>
              <a:rPr lang="fr-FR" altLang="x-none" b="1" dirty="0"/>
              <a:t>)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xmlns="" id="{CC8C4259-4D2C-E255-52D6-501022CBD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125539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x-none" sz="4400" b="1" dirty="0">
                <a:solidFill>
                  <a:schemeClr val="tx2"/>
                </a:solidFill>
              </a:rPr>
              <a:t>LART: Données de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8" name="Group 4">
            <a:extLst>
              <a:ext uri="{FF2B5EF4-FFF2-40B4-BE49-F238E27FC236}">
                <a16:creationId xmlns:a16="http://schemas.microsoft.com/office/drawing/2014/main" xmlns="" id="{0A49B168-7BBE-7C69-5E82-1FD8187687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69791153"/>
              </p:ext>
            </p:extLst>
          </p:nvPr>
        </p:nvGraphicFramePr>
        <p:xfrm>
          <a:off x="1487485" y="778670"/>
          <a:ext cx="8785227" cy="5768515"/>
        </p:xfrm>
        <a:graphic>
          <a:graphicData uri="http://schemas.openxmlformats.org/drawingml/2006/table">
            <a:tbl>
              <a:tblPr/>
              <a:tblGrid>
                <a:gridCol w="3148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02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909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50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901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230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Centres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Nombre de souches (%)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Souches résistantes aux C3G         %                   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Souches résistantes à l</a:t>
                      </a:r>
                      <a:r>
                        <a:rPr kumimoji="0" lang="fr-FR" alt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’</a:t>
                      </a:r>
                      <a:r>
                        <a:rPr kumimoji="0" lang="fr-FR" altLang="ja-JP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imipénème</a:t>
                      </a:r>
                      <a:r>
                        <a:rPr kumimoji="0" lang="fr-FR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Arial" pitchFamily="34" charset="0"/>
                      </a:endParaRP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Souches résistantes à l</a:t>
                      </a:r>
                      <a:r>
                        <a:rPr kumimoji="0" lang="fr-FR" alt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’</a:t>
                      </a:r>
                      <a:r>
                        <a:rPr kumimoji="0" lang="fr-FR" altLang="ja-JP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ertapénème</a:t>
                      </a:r>
                      <a:r>
                        <a:rPr kumimoji="0" lang="fr-FR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%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9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Centre hospitalo-Universitaire de Sfax (Hôpitaux </a:t>
                      </a:r>
                      <a:r>
                        <a:rPr kumimoji="0" lang="fr-FR" altLang="zh-CN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Hédi</a:t>
                      </a: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Chaker et Habib Bourguiba)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1622 (17,5)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18, 3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2,2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1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Farhat </a:t>
                      </a:r>
                      <a:r>
                        <a:rPr kumimoji="0" lang="fr-FR" altLang="zh-CN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Hached</a:t>
                      </a: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Sousse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1634 (17,6)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10,9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0,1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0,9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51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</a:t>
                      </a:r>
                      <a:r>
                        <a:rPr kumimoji="0" lang="fr-FR" altLang="zh-CN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Fattouma</a:t>
                      </a: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Bourguiba Monastir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1257 (13,5)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16,1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0,3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1,9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4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Charles Nicolle de Tunis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1738 (18,7)</a:t>
                      </a:r>
                      <a:endParaRPr lang="x-none" sz="13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15,9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0,3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0,4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7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d’Enfants de Tunis 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944 (10,2)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12,8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0,6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4869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la Rabta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1190 (12,8)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18,2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7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Institut Mohamed Kassab d’orthopédie 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283 (3)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1,1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4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Abderrahmen Mami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194 (2,1)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1,9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7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Centre National de Greffe de Moelle Osseuse</a:t>
                      </a:r>
                    </a:p>
                  </a:txBody>
                  <a:tcPr marL="91432" marR="91432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34 (0,4)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32,1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11,8 (4/34)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95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Hôpital Aziza </a:t>
                      </a:r>
                      <a:r>
                        <a:rPr kumimoji="0" lang="fr-FR" altLang="zh-CN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Othmana</a:t>
                      </a:r>
                      <a:endParaRPr kumimoji="0" lang="fr-FR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32" marR="91432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135 (1,5)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18,2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7,7 (2/26)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3,7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87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Centre de  traumatologie et des grands brulés</a:t>
                      </a:r>
                    </a:p>
                  </a:txBody>
                  <a:tcPr marL="91432" marR="91432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262 (2,8)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19,1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1,5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4,6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1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Total</a:t>
                      </a:r>
                    </a:p>
                  </a:txBody>
                  <a:tcPr marL="91432" marR="91432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9293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15,7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0,4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1,4</a:t>
                      </a:r>
                    </a:p>
                  </a:txBody>
                  <a:tcPr marL="12699" marR="12699" marT="1270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23640" name="Rectangle 42">
            <a:extLst>
              <a:ext uri="{FF2B5EF4-FFF2-40B4-BE49-F238E27FC236}">
                <a16:creationId xmlns:a16="http://schemas.microsoft.com/office/drawing/2014/main" xmlns="" id="{31A3A859-D0F5-DB8E-EB61-72962B761F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2294" y="130832"/>
            <a:ext cx="8507412" cy="865188"/>
          </a:xfrm>
        </p:spPr>
        <p:txBody>
          <a:bodyPr/>
          <a:lstStyle/>
          <a:p>
            <a:r>
              <a:rPr lang="fr-FR" altLang="x-none" sz="3200" b="1" dirty="0"/>
              <a:t>Répartition des souches selon les centres</a:t>
            </a:r>
          </a:p>
        </p:txBody>
      </p:sp>
      <p:sp>
        <p:nvSpPr>
          <p:cNvPr id="23641" name="Text Box 87">
            <a:extLst>
              <a:ext uri="{FF2B5EF4-FFF2-40B4-BE49-F238E27FC236}">
                <a16:creationId xmlns:a16="http://schemas.microsoft.com/office/drawing/2014/main" xmlns="" id="{46413C93-A545-F549-6AB0-F8682D9EA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1141" y="6547185"/>
            <a:ext cx="3660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x-none" sz="1400" dirty="0"/>
              <a:t>C3G : céphalosporines de 3</a:t>
            </a:r>
            <a:r>
              <a:rPr lang="fr-FR" altLang="x-none" sz="1400" baseline="30000" dirty="0"/>
              <a:t>ème</a:t>
            </a:r>
            <a:r>
              <a:rPr lang="fr-FR" altLang="x-none" sz="1400" dirty="0"/>
              <a:t> génération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844CF90E-310E-4FD2-E2A2-15B6E8EF41DC}"/>
              </a:ext>
            </a:extLst>
          </p:cNvPr>
          <p:cNvSpPr txBox="1"/>
          <p:nvPr/>
        </p:nvSpPr>
        <p:spPr>
          <a:xfrm>
            <a:off x="8554247" y="67332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>
            <a:extLst>
              <a:ext uri="{FF2B5EF4-FFF2-40B4-BE49-F238E27FC236}">
                <a16:creationId xmlns:a16="http://schemas.microsoft.com/office/drawing/2014/main" xmlns="" id="{79AE11A6-E2BB-4FAC-7406-0265CA9F6A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7850" y="810895"/>
            <a:ext cx="8229600" cy="1143000"/>
          </a:xfrm>
        </p:spPr>
        <p:txBody>
          <a:bodyPr/>
          <a:lstStyle/>
          <a:p>
            <a:r>
              <a:rPr lang="fr-FR" altLang="zh-CN" sz="2800" b="1" dirty="0">
                <a:ea typeface="SimSun" panose="02010600030101010101" pitchFamily="2" charset="-122"/>
              </a:rPr>
              <a:t>Distribution des souches de </a:t>
            </a:r>
            <a:r>
              <a:rPr lang="fr-FR" altLang="zh-CN" sz="2800" b="1" i="1" dirty="0">
                <a:ea typeface="SimSun" panose="02010600030101010101" pitchFamily="2" charset="-122"/>
              </a:rPr>
              <a:t>E. coli </a:t>
            </a:r>
            <a:r>
              <a:rPr lang="fr-FR" altLang="zh-CN" sz="2800" b="1" dirty="0">
                <a:ea typeface="SimSun" panose="02010600030101010101" pitchFamily="2" charset="-122"/>
              </a:rPr>
              <a:t>selon le prélèvement</a:t>
            </a:r>
            <a:endParaRPr lang="fr-FR" altLang="x-none" sz="2800" b="1" dirty="0"/>
          </a:p>
        </p:txBody>
      </p:sp>
      <p:graphicFrame>
        <p:nvGraphicFramePr>
          <p:cNvPr id="4171" name="Group 75">
            <a:extLst>
              <a:ext uri="{FF2B5EF4-FFF2-40B4-BE49-F238E27FC236}">
                <a16:creationId xmlns:a16="http://schemas.microsoft.com/office/drawing/2014/main" xmlns="" id="{8F4DA269-7B1A-E062-E9C1-27C5EA2AD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3534781"/>
              </p:ext>
            </p:extLst>
          </p:nvPr>
        </p:nvGraphicFramePr>
        <p:xfrm>
          <a:off x="1847850" y="2060576"/>
          <a:ext cx="7524750" cy="2687323"/>
        </p:xfrm>
        <a:graphic>
          <a:graphicData uri="http://schemas.openxmlformats.org/drawingml/2006/table">
            <a:tbl>
              <a:tblPr/>
              <a:tblGrid>
                <a:gridCol w="3816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6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23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7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91437" marR="91437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37" marR="91437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%</a:t>
                      </a:r>
                    </a:p>
                  </a:txBody>
                  <a:tcPr marL="91437" marR="91437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7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Urines</a:t>
                      </a:r>
                    </a:p>
                  </a:txBody>
                  <a:tcPr marL="91437" marR="91437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7655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,1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7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Ponctions</a:t>
                      </a:r>
                    </a:p>
                  </a:txBody>
                  <a:tcPr marL="91437" marR="91437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7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Hémocultures</a:t>
                      </a:r>
                    </a:p>
                  </a:txBody>
                  <a:tcPr marL="91437" marR="91437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305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</a:t>
                      </a:r>
                      <a:r>
                        <a:rPr lang="x-non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Pus</a:t>
                      </a:r>
                    </a:p>
                  </a:txBody>
                  <a:tcPr marL="91437" marR="91437"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943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10,1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7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Autres*</a:t>
                      </a:r>
                    </a:p>
                  </a:txBody>
                  <a:tcPr marL="91437" marR="91437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297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3,2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7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Total</a:t>
                      </a:r>
                    </a:p>
                  </a:txBody>
                  <a:tcPr marL="91437" marR="91437"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9322</a:t>
                      </a:r>
                      <a:endParaRPr lang="x-none" sz="2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5642" name="ZoneTexte 2">
            <a:extLst>
              <a:ext uri="{FF2B5EF4-FFF2-40B4-BE49-F238E27FC236}">
                <a16:creationId xmlns:a16="http://schemas.microsoft.com/office/drawing/2014/main" xmlns="" id="{8CC4F96F-06DF-7125-A411-A51016F6F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5291138"/>
            <a:ext cx="83518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fr-FR" altLang="x-none" sz="1600" dirty="0"/>
              <a:t>Autres: Respiratoires, KT, Spermoculture, </a:t>
            </a:r>
            <a:r>
              <a:rPr lang="fr-FR" altLang="x-none" sz="1600" dirty="0" err="1"/>
              <a:t>genital</a:t>
            </a:r>
            <a:r>
              <a:rPr lang="fr-FR" altLang="x-none" sz="1600" dirty="0"/>
              <a:t> homme, Matériel, coproculture (EPEC), génital femme, placenta, drain</a:t>
            </a:r>
            <a:endParaRPr lang="x-none" altLang="x-none" sz="16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156B78CF-FD24-8687-DDC1-4DF67525D55F}"/>
              </a:ext>
            </a:extLst>
          </p:cNvPr>
          <p:cNvSpPr txBox="1"/>
          <p:nvPr/>
        </p:nvSpPr>
        <p:spPr>
          <a:xfrm>
            <a:off x="7937287" y="3829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12">
            <a:extLst>
              <a:ext uri="{FF2B5EF4-FFF2-40B4-BE49-F238E27FC236}">
                <a16:creationId xmlns:a16="http://schemas.microsoft.com/office/drawing/2014/main" xmlns="" id="{374B9E73-A6C5-8F7F-887D-77342210E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85775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zh-CN" sz="2800" b="1" dirty="0">
                <a:ea typeface="SimSun" panose="02010600030101010101" pitchFamily="2" charset="-122"/>
              </a:rPr>
              <a:t>Distribution des souches de </a:t>
            </a:r>
            <a:r>
              <a:rPr lang="fr-FR" altLang="zh-CN" sz="2800" b="1" i="1" dirty="0">
                <a:ea typeface="SimSun" panose="02010600030101010101" pitchFamily="2" charset="-122"/>
              </a:rPr>
              <a:t>E. coli </a:t>
            </a:r>
            <a:r>
              <a:rPr lang="fr-FR" altLang="zh-CN" sz="2800" b="1" dirty="0">
                <a:ea typeface="SimSun" panose="02010600030101010101" pitchFamily="2" charset="-122"/>
              </a:rPr>
              <a:t>selon les services </a:t>
            </a:r>
            <a:endParaRPr lang="fr-FR" altLang="x-none" sz="2800" b="1" dirty="0">
              <a:ea typeface="SimSun" panose="02010600030101010101" pitchFamily="2" charset="-122"/>
            </a:endParaRPr>
          </a:p>
        </p:txBody>
      </p:sp>
      <p:graphicFrame>
        <p:nvGraphicFramePr>
          <p:cNvPr id="5167" name="Group 47">
            <a:extLst>
              <a:ext uri="{FF2B5EF4-FFF2-40B4-BE49-F238E27FC236}">
                <a16:creationId xmlns:a16="http://schemas.microsoft.com/office/drawing/2014/main" xmlns="" id="{E123EFC1-A1DD-9A13-D870-152A32503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08160414"/>
              </p:ext>
            </p:extLst>
          </p:nvPr>
        </p:nvGraphicFramePr>
        <p:xfrm>
          <a:off x="2424113" y="1700214"/>
          <a:ext cx="7343776" cy="4449765"/>
        </p:xfrm>
        <a:graphic>
          <a:graphicData uri="http://schemas.openxmlformats.org/drawingml/2006/table">
            <a:tbl>
              <a:tblPr/>
              <a:tblGrid>
                <a:gridCol w="31202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107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127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16" marR="91416"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%</a:t>
                      </a:r>
                    </a:p>
                  </a:txBody>
                  <a:tcPr marL="91416" marR="91416"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Chirurgie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513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Médecine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274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,5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Gynécologie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346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3,7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Néonatologie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Pédiatrie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2006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Ambulatoire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744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18,4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Urgences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2041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21,6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Réanimation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335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7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Onco</a:t>
                      </a: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-hématologie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,4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17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Total</a:t>
                      </a:r>
                    </a:p>
                  </a:txBody>
                  <a:tcPr marL="91416" marR="91416" marT="45704" marB="457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9434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679499DD-F758-0E64-A4E1-CB7472349C3D}"/>
              </a:ext>
            </a:extLst>
          </p:cNvPr>
          <p:cNvSpPr txBox="1"/>
          <p:nvPr/>
        </p:nvSpPr>
        <p:spPr>
          <a:xfrm>
            <a:off x="7937287" y="3829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3">
            <a:extLst>
              <a:ext uri="{FF2B5EF4-FFF2-40B4-BE49-F238E27FC236}">
                <a16:creationId xmlns:a16="http://schemas.microsoft.com/office/drawing/2014/main" xmlns="" id="{28F346AD-CA68-AE66-5F06-1C1F9516686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41599" y="524693"/>
            <a:ext cx="9144000" cy="647701"/>
          </a:xfrm>
        </p:spPr>
        <p:txBody>
          <a:bodyPr/>
          <a:lstStyle/>
          <a:p>
            <a:r>
              <a:rPr lang="fr-FR" altLang="zh-CN" sz="2400" b="1" dirty="0">
                <a:ea typeface="SimSun" panose="02010600030101010101" pitchFamily="2" charset="-122"/>
              </a:rPr>
              <a:t>Taux de résistance aux antibiotiques de </a:t>
            </a:r>
            <a:r>
              <a:rPr lang="fr-FR" altLang="zh-CN" sz="2400" b="1" i="1" dirty="0">
                <a:ea typeface="SimSun" panose="02010600030101010101" pitchFamily="2" charset="-122"/>
              </a:rPr>
              <a:t>E. coli </a:t>
            </a:r>
            <a:endParaRPr lang="fr-FR" altLang="x-none" sz="2400" b="1" i="1" dirty="0">
              <a:ea typeface="SimSun" panose="02010600030101010101" pitchFamily="2" charset="-122"/>
            </a:endParaRPr>
          </a:p>
        </p:txBody>
      </p:sp>
      <p:graphicFrame>
        <p:nvGraphicFramePr>
          <p:cNvPr id="26954" name="Group 330">
            <a:extLst>
              <a:ext uri="{FF2B5EF4-FFF2-40B4-BE49-F238E27FC236}">
                <a16:creationId xmlns:a16="http://schemas.microsoft.com/office/drawing/2014/main" xmlns="" id="{25AE13AB-EB14-2E60-B781-E5C78C5DB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71195114"/>
              </p:ext>
            </p:extLst>
          </p:nvPr>
        </p:nvGraphicFramePr>
        <p:xfrm>
          <a:off x="1318079" y="1246038"/>
          <a:ext cx="8784530" cy="4858425"/>
        </p:xfrm>
        <a:graphic>
          <a:graphicData uri="http://schemas.openxmlformats.org/drawingml/2006/table">
            <a:tbl>
              <a:tblPr/>
              <a:tblGrid>
                <a:gridCol w="26717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61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41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3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4794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1726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741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46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Total 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Urine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Hémoculture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%  R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% R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% R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3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Amoxicilline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8802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>
                          <a:effectLst/>
                          <a:latin typeface="Verdana" panose="020B0604030504040204" pitchFamily="34" charset="0"/>
                        </a:rPr>
                        <a:t>65,6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7235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70,9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255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8,8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0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Amoxicilline – Acide  clavulanique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8854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>
                          <a:effectLst/>
                          <a:latin typeface="Verdana" panose="020B0604030504040204" pitchFamily="34" charset="0"/>
                        </a:rPr>
                        <a:t>42,3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7299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40,1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50,8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Pipéracilline - </a:t>
                      </a:r>
                      <a:r>
                        <a:rPr kumimoji="0" lang="fr-FR" altLang="zh-CN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Tazobactam</a:t>
                      </a:r>
                      <a:endParaRPr kumimoji="0" lang="fr-FR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8832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>
                          <a:effectLst/>
                          <a:latin typeface="Verdana" panose="020B0604030504040204" pitchFamily="34" charset="0"/>
                        </a:rPr>
                        <a:t>16,7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7239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15,9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278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Céfotaxime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8876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15,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7281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3,5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73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8,9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6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Ceftazidime</a:t>
                      </a:r>
                      <a:endParaRPr kumimoji="0" lang="fr-FR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9103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>
                          <a:effectLst/>
                          <a:latin typeface="Verdana" panose="020B0604030504040204" pitchFamily="34" charset="0"/>
                        </a:rPr>
                        <a:t>14,2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7480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2,5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276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7,2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Imipénème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8868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0,4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7275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0,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1,1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Ertapénème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8449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>
                          <a:effectLst/>
                          <a:latin typeface="Verdana" panose="020B0604030504040204" pitchFamily="34" charset="0"/>
                        </a:rPr>
                        <a:t>1,4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6861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77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5,8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6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Gentamicine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8197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10,2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6668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8,6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263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5,2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Amikacine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8845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7292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2,6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72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8,5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Tigécycline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7971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0,6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6549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0,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238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,8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Ciprofloxacine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8633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22,7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7025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0,4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67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0,7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Cotrimoxazole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7478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37,2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6113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35,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247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53,4</a:t>
                      </a:r>
                      <a:endParaRPr lang="x-none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Mecillinam</a:t>
                      </a:r>
                      <a:endParaRPr kumimoji="0" lang="fr-FR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5695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12,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Nitrofuranes</a:t>
                      </a:r>
                      <a:endParaRPr kumimoji="0" lang="fr-FR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6268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200" b="0" dirty="0">
                          <a:effectLst/>
                          <a:latin typeface="Verdana" panose="020B0604030504040204" pitchFamily="34" charset="0"/>
                        </a:rPr>
                        <a:t>1,</a:t>
                      </a:r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9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4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Fosfomycine</a:t>
                      </a:r>
                    </a:p>
                  </a:txBody>
                  <a:tcPr marL="91429" marR="91429"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7341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dirty="0"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endParaRPr lang="x-none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717BC89C-DB72-353F-470C-C14ACFDC71DD}"/>
              </a:ext>
            </a:extLst>
          </p:cNvPr>
          <p:cNvSpPr txBox="1"/>
          <p:nvPr/>
        </p:nvSpPr>
        <p:spPr>
          <a:xfrm>
            <a:off x="7937287" y="3829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3">
            <a:extLst>
              <a:ext uri="{FF2B5EF4-FFF2-40B4-BE49-F238E27FC236}">
                <a16:creationId xmlns:a16="http://schemas.microsoft.com/office/drawing/2014/main" xmlns="" id="{033428C8-D6F4-D2F2-D57F-968B35B7455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01799" y="346076"/>
            <a:ext cx="8229600" cy="1143001"/>
          </a:xfrm>
        </p:spPr>
        <p:txBody>
          <a:bodyPr/>
          <a:lstStyle/>
          <a:p>
            <a:pPr>
              <a:defRPr/>
            </a:pPr>
            <a:r>
              <a:rPr lang="fr-FR" altLang="zh-CN" sz="2400" b="1" dirty="0">
                <a:ea typeface="SimSun" panose="02010600030101010101" pitchFamily="2" charset="-122"/>
              </a:rPr>
              <a:t>Taux de résistance des </a:t>
            </a:r>
            <a:r>
              <a:rPr lang="fr-FR" altLang="zh-CN" sz="2400" b="1" i="1" dirty="0">
                <a:ea typeface="SimSun" panose="02010600030101010101" pitchFamily="2" charset="-122"/>
              </a:rPr>
              <a:t>E. coli </a:t>
            </a:r>
            <a:r>
              <a:rPr lang="fr-FR" altLang="zh-CN" sz="2400" b="1" dirty="0">
                <a:ea typeface="SimSun" panose="02010600030101010101" pitchFamily="2" charset="-122"/>
              </a:rPr>
              <a:t>résistantes aux C3G aux autres antibiotiques </a:t>
            </a:r>
            <a:endParaRPr lang="fr-FR" altLang="x-none" sz="2400" b="1" dirty="0">
              <a:highlight>
                <a:srgbClr val="FFFF00"/>
              </a:highlight>
              <a:ea typeface="SimSun" panose="02010600030101010101" pitchFamily="2" charset="-122"/>
            </a:endParaRPr>
          </a:p>
        </p:txBody>
      </p:sp>
      <p:graphicFrame>
        <p:nvGraphicFramePr>
          <p:cNvPr id="27860" name="Group 212">
            <a:extLst>
              <a:ext uri="{FF2B5EF4-FFF2-40B4-BE49-F238E27FC236}">
                <a16:creationId xmlns:a16="http://schemas.microsoft.com/office/drawing/2014/main" xmlns="" id="{00B7A071-34FD-D233-F708-DB3510C0F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3466023"/>
              </p:ext>
            </p:extLst>
          </p:nvPr>
        </p:nvGraphicFramePr>
        <p:xfrm>
          <a:off x="2064507" y="1399543"/>
          <a:ext cx="8126992" cy="4029656"/>
        </p:xfrm>
        <a:graphic>
          <a:graphicData uri="http://schemas.openxmlformats.org/drawingml/2006/table">
            <a:tbl>
              <a:tblPr/>
              <a:tblGrid>
                <a:gridCol w="43759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07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03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Totale</a:t>
                      </a:r>
                    </a:p>
                  </a:txBody>
                  <a:tcPr marL="91437" marR="91437" marT="45732" marB="457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91447" marR="91447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9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Antibiotiques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37" marR="91437" marT="45732" marB="457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ea"/>
                          <a:ea typeface="+mn-ea"/>
                          <a:cs typeface="Arial" pitchFamily="34" charset="0"/>
                        </a:rPr>
                        <a:t>% R</a:t>
                      </a:r>
                    </a:p>
                  </a:txBody>
                  <a:tcPr marL="91437" marR="91437" marT="45732" marB="457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Amoxi</a:t>
                      </a:r>
                      <a:r>
                        <a:rPr kumimoji="0" lang="fr-FR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+ acide </a:t>
                      </a:r>
                      <a:r>
                        <a:rPr kumimoji="0" lang="fr-FR" altLang="zh-CN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clav</a:t>
                      </a:r>
                      <a:endParaRPr kumimoji="0" lang="fr-FR" altLang="zh-CN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1358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800" b="0" dirty="0"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3,8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Pipéracilline + </a:t>
                      </a:r>
                      <a:r>
                        <a:rPr kumimoji="0" lang="fr-FR" altLang="zh-CN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tazobactam</a:t>
                      </a:r>
                      <a:endParaRPr kumimoji="0" lang="fr-FR" altLang="zh-CN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1328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35,8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Imipénème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1342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2,5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Ertapénème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1351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7,3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Gentamicine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1200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800" b="0" dirty="0"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7,1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Amikacine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1335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12,5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Tigécycline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1183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800" b="0">
                          <a:effectLst/>
                          <a:latin typeface="Verdana" panose="020B0604030504040204" pitchFamily="34" charset="0"/>
                        </a:rPr>
                        <a:t>0,8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39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Ciprofloxacine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1290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60,4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00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Cotrimoxazole</a:t>
                      </a:r>
                    </a:p>
                  </a:txBody>
                  <a:tcPr marL="91437" marR="91437" marT="45732" marB="4573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kern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1125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dirty="0">
                          <a:effectLst/>
                          <a:latin typeface="Verdana" panose="020B0604030504040204" pitchFamily="34" charset="0"/>
                        </a:rPr>
                        <a:t>59,9</a:t>
                      </a:r>
                      <a:endParaRPr lang="x-none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DB950DD9-8AA5-6F5C-A106-714BB8842B75}"/>
              </a:ext>
            </a:extLst>
          </p:cNvPr>
          <p:cNvSpPr txBox="1"/>
          <p:nvPr/>
        </p:nvSpPr>
        <p:spPr>
          <a:xfrm>
            <a:off x="7937287" y="3829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3">
            <a:extLst>
              <a:ext uri="{FF2B5EF4-FFF2-40B4-BE49-F238E27FC236}">
                <a16:creationId xmlns:a16="http://schemas.microsoft.com/office/drawing/2014/main" xmlns="" id="{BE99B858-6131-2EB4-9BA6-475EF433FAC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65743" y="773111"/>
            <a:ext cx="9575800" cy="1325563"/>
          </a:xfrm>
        </p:spPr>
        <p:txBody>
          <a:bodyPr/>
          <a:lstStyle/>
          <a:p>
            <a:pPr algn="ctr"/>
            <a:r>
              <a:rPr lang="fr-FR" altLang="zh-CN" sz="2400" b="1" dirty="0">
                <a:ea typeface="SimSun" panose="02010600030101010101" pitchFamily="2" charset="-122"/>
              </a:rPr>
              <a:t>Taux de résistance des </a:t>
            </a:r>
            <a:r>
              <a:rPr lang="fr-FR" altLang="zh-CN" sz="2400" b="1" i="1" dirty="0">
                <a:ea typeface="SimSun" panose="02010600030101010101" pitchFamily="2" charset="-122"/>
              </a:rPr>
              <a:t>E. coli </a:t>
            </a:r>
            <a:r>
              <a:rPr lang="fr-FR" altLang="zh-CN" sz="2400" b="1" dirty="0">
                <a:ea typeface="SimSun" panose="02010600030101010101" pitchFamily="2" charset="-122"/>
              </a:rPr>
              <a:t>résistantes à l’</a:t>
            </a:r>
            <a:r>
              <a:rPr lang="fr-FR" altLang="zh-CN" sz="2400" b="1" dirty="0" err="1">
                <a:ea typeface="SimSun" panose="02010600030101010101" pitchFamily="2" charset="-122"/>
              </a:rPr>
              <a:t>ertapénème</a:t>
            </a:r>
            <a:r>
              <a:rPr lang="fr-FR" altLang="zh-CN" sz="2400" b="1" dirty="0">
                <a:ea typeface="SimSun" panose="02010600030101010101" pitchFamily="2" charset="-122"/>
              </a:rPr>
              <a:t> aux autres antibiotiques </a:t>
            </a:r>
            <a:endParaRPr lang="fr-FR" altLang="x-none" sz="2400" b="1" dirty="0">
              <a:ea typeface="SimSun" panose="02010600030101010101" pitchFamily="2" charset="-122"/>
            </a:endParaRPr>
          </a:p>
        </p:txBody>
      </p:sp>
      <p:graphicFrame>
        <p:nvGraphicFramePr>
          <p:cNvPr id="4" name="Group 212">
            <a:extLst>
              <a:ext uri="{FF2B5EF4-FFF2-40B4-BE49-F238E27FC236}">
                <a16:creationId xmlns:a16="http://schemas.microsoft.com/office/drawing/2014/main" xmlns="" id="{B67C3BD5-469B-AF5B-531A-CDA851F58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4200362"/>
              </p:ext>
            </p:extLst>
          </p:nvPr>
        </p:nvGraphicFramePr>
        <p:xfrm>
          <a:off x="2033027" y="2082800"/>
          <a:ext cx="7056388" cy="3110705"/>
        </p:xfrm>
        <a:graphic>
          <a:graphicData uri="http://schemas.openxmlformats.org/drawingml/2006/table">
            <a:tbl>
              <a:tblPr/>
              <a:tblGrid>
                <a:gridCol w="37712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51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00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19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Antibiotiques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Totale</a:t>
                      </a:r>
                    </a:p>
                  </a:txBody>
                  <a:tcPr marL="91456" marR="91456" marT="45736" marB="4573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33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55" marR="91455"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Nombre</a:t>
                      </a:r>
                    </a:p>
                  </a:txBody>
                  <a:tcPr marL="91456" marR="91456" marT="45736" marB="4573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% R</a:t>
                      </a:r>
                    </a:p>
                  </a:txBody>
                  <a:tcPr marL="91456" marR="91456" marT="45736" marB="4573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Imipénème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123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28,5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Gentamicine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5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Amikacine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28,7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Tigécycline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5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Colistine *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Ciprofloxacine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15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Cotrimoxazole</a:t>
                      </a:r>
                    </a:p>
                  </a:txBody>
                  <a:tcPr marL="91456" marR="91456" marT="45736" marB="4573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x-non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22860" marR="2286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r>
                        <a:rPr lang="x-non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endParaRPr lang="x-none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0787" name="ZoneTexte 4">
            <a:extLst>
              <a:ext uri="{FF2B5EF4-FFF2-40B4-BE49-F238E27FC236}">
                <a16:creationId xmlns:a16="http://schemas.microsoft.com/office/drawing/2014/main" xmlns="" id="{CD1BEA58-52C0-1870-11B7-91121BFBC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1" y="6165851"/>
            <a:ext cx="6697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x-none" sz="1400"/>
              <a:t>* Sensibilité testée par CMI en microdilution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49851FFD-326F-832F-91B2-A4B83EBD85FC}"/>
              </a:ext>
            </a:extLst>
          </p:cNvPr>
          <p:cNvSpPr txBox="1"/>
          <p:nvPr/>
        </p:nvSpPr>
        <p:spPr>
          <a:xfrm>
            <a:off x="7937287" y="38417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79146B6-50DD-0864-CB65-CB48AB9F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>
            <a:extLst>
              <a:ext uri="{FF2B5EF4-FFF2-40B4-BE49-F238E27FC236}">
                <a16:creationId xmlns:a16="http://schemas.microsoft.com/office/drawing/2014/main" xmlns="" id="{5A762F5B-6C59-AD36-92D8-874818D9D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793" y="27813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x-none" sz="2400" b="1" dirty="0"/>
              <a:t>Évolution de la résistance aux C3G et à la ciprofloxacine chez </a:t>
            </a:r>
            <a:r>
              <a:rPr lang="fr-FR" altLang="x-none" sz="2400" b="1" i="1" dirty="0"/>
              <a:t>E. coli </a:t>
            </a:r>
            <a:r>
              <a:rPr lang="fr-FR" altLang="x-none" sz="2400" b="1" dirty="0"/>
              <a:t>(2004-2023)</a:t>
            </a:r>
          </a:p>
        </p:txBody>
      </p:sp>
      <p:graphicFrame>
        <p:nvGraphicFramePr>
          <p:cNvPr id="3" name="Graphique 9">
            <a:extLst>
              <a:ext uri="{FF2B5EF4-FFF2-40B4-BE49-F238E27FC236}">
                <a16:creationId xmlns:a16="http://schemas.microsoft.com/office/drawing/2014/main" xmlns="" id="{FFF4A2AD-00FA-7E8D-A537-E16A6E8A0A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29129185"/>
              </p:ext>
            </p:extLst>
          </p:nvPr>
        </p:nvGraphicFramePr>
        <p:xfrm>
          <a:off x="457200" y="1343025"/>
          <a:ext cx="11450320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C4DEC46C-145B-4D6B-DB9E-CF3AA7A75459}"/>
              </a:ext>
            </a:extLst>
          </p:cNvPr>
          <p:cNvSpPr txBox="1"/>
          <p:nvPr/>
        </p:nvSpPr>
        <p:spPr>
          <a:xfrm>
            <a:off x="7937287" y="3829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Escherichia coli </a:t>
            </a:r>
            <a:r>
              <a:rPr lang="fr-FR" sz="1400" dirty="0"/>
              <a:t>2023</a:t>
            </a:r>
            <a:endParaRPr lang="x-none" sz="1400" dirty="0"/>
          </a:p>
        </p:txBody>
      </p:sp>
    </p:spTree>
    <p:extLst>
      <p:ext uri="{BB962C8B-B14F-4D97-AF65-F5344CB8AC3E}">
        <p14:creationId xmlns:p14="http://schemas.microsoft.com/office/powerpoint/2010/main" xmlns="" val="12825244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648</Words>
  <Application>Microsoft Office PowerPoint</Application>
  <PresentationFormat>Personnalisé</PresentationFormat>
  <Paragraphs>338</Paragraphs>
  <Slides>8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E. coli (N= 9293 )</vt:lpstr>
      <vt:lpstr>Répartition des souches selon les centres</vt:lpstr>
      <vt:lpstr>Distribution des souches de E. coli selon le prélèvement</vt:lpstr>
      <vt:lpstr>Distribution des souches de E. coli selon les services </vt:lpstr>
      <vt:lpstr>Taux de résistance aux antibiotiques de E. coli </vt:lpstr>
      <vt:lpstr>Taux de résistance des E. coli résistantes aux C3G aux autres antibiotiques </vt:lpstr>
      <vt:lpstr>Taux de résistance des E. coli résistantes à l’ertapénème aux autres antibiotiques 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 coli (N= 7780 )</dc:title>
  <dc:creator>Khaoula MEFTAH</dc:creator>
  <cp:lastModifiedBy>ilhem</cp:lastModifiedBy>
  <cp:revision>20</cp:revision>
  <dcterms:created xsi:type="dcterms:W3CDTF">2024-02-29T14:32:36Z</dcterms:created>
  <dcterms:modified xsi:type="dcterms:W3CDTF">2024-12-27T06:55:47Z</dcterms:modified>
</cp:coreProperties>
</file>